
<file path=[Content_Types].xml><?xml version="1.0" encoding="utf-8"?>
<Types xmlns="http://schemas.openxmlformats.org/package/2006/content-types">
  <Default Extension="jpeg" ContentType="image/jpeg"/>
  <Default Extension="png" ContentType="image/png"/>
  <Default Extension="py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D7E05-1FF6-4368-A28E-A6B9A68BDAF4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252AF-55AE-4268-9E55-BAC3FE870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7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252AF-55AE-4268-9E55-BAC3FE8706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98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252AF-55AE-4268-9E55-BAC3FE8706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2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252AF-55AE-4268-9E55-BAC3FE87065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98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252AF-55AE-4268-9E55-BAC3FE8706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8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6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3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0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y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F08A131D-E8AB-77BF-B78E-9A11961F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17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B20F8-2D8F-7A9F-E019-A6C0150E4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408" y="1437631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Image processing sections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0A71F-6044-B457-F018-7B47A669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E73A-409A-1199-DDAF-B96292C5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3308976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To apply resize width: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3872FC-B34A-E47A-FC0C-91955134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11603"/>
            <a:ext cx="7804069" cy="51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0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26C5-5FAC-230B-3086-D3AAFAEC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E24E-ED63-AD58-1A79-8374B3D8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To resize height: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50DB4-4161-466F-05C7-1F9BCC18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11604"/>
            <a:ext cx="7353299" cy="48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69D39-53AF-2FD5-36A5-0BBD3B2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2C8E-2C28-07A7-896F-5F034C105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To apply flipping: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18F75F-626E-5941-1256-54C84951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71" y="473119"/>
            <a:ext cx="6642429" cy="59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7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3405-8327-32DD-75E5-E1D61CDB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3076032" cy="13091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7A99-9866-DC5B-5F93-A71358F4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16" y="1832465"/>
            <a:ext cx="3818106" cy="4056903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b="1" dirty="0"/>
              <a:t>cropping: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Start y: </a:t>
            </a:r>
            <a:r>
              <a:rPr lang="en-US" dirty="0"/>
              <a:t>The starting y coordinate. y = 30. 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End y: </a:t>
            </a:r>
            <a:r>
              <a:rPr lang="en-US" dirty="0"/>
              <a:t>The ending y coordinate. y = 120. 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Start x: </a:t>
            </a:r>
            <a:r>
              <a:rPr lang="en-US" dirty="0"/>
              <a:t>The starting x coordinate. x = 240.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End x: </a:t>
            </a:r>
            <a:r>
              <a:rPr lang="en-US" dirty="0"/>
              <a:t>The ending x-axis coordinate. x = 335.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8DED41-AF33-6F3B-D66B-8B076A7D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7" y="884938"/>
            <a:ext cx="6550428" cy="49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7D447-4529-95FF-BD91-369BC2AA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020A-E9BD-B06F-76EE-F7E1C383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/>
              <a:t>- Arithmetic: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6CF4DCD-B87D-C6D4-A632-C0258438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05" y="602703"/>
            <a:ext cx="6013397" cy="56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1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09F4E-B753-66A8-3E9D-A8E419FA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7B19-B82C-EBE1-35EE-5804D474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75" y="2267347"/>
            <a:ext cx="2703583" cy="452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</a:rPr>
              <a:t>- Bitwise: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24FE4D-DB6D-6D7E-EB3B-3FC9D9965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16" y="494029"/>
            <a:ext cx="5510684" cy="5869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EF0E0-E7BF-9A94-FF71-9781CA3D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06984"/>
            <a:ext cx="4610391" cy="32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5FFAB-72A3-98D9-2992-C4787CE2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5A4C-E8BB-A809-016B-62255AF04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Masking rectangle: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69136BD8-BA5F-4BD9-8DD5-BF85809F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94328"/>
            <a:ext cx="7353299" cy="46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2B21-5B84-54CD-18C9-4B1C9B63A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830F-06E2-9BE2-8B9D-7DFE534F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E3E6D-F666-82F9-34D5-866851F8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Masking circle: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F7349-D505-7C23-4CD9-BAF23DFCF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4561" y="1094328"/>
            <a:ext cx="6841377" cy="46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1084-2A13-C1AC-C40D-D7CA5A6F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4785-2FD1-992D-64BB-4421DD8DA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4015096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Splitting and merging channels: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06931D7-FD2A-6C01-608E-C4E9D33E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88" y="461520"/>
            <a:ext cx="5360480" cy="59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4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B228C-FC18-76A4-0964-62F244F0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Chapter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3C66-B404-6385-6E24-1D29DD93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/>
              <a:t>Spliting: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9EABDE-305C-BE04-D259-5FF59778C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49" y="723901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5F09F-B344-DFCE-8BDB-90B1A982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2346961"/>
            <a:ext cx="3676397" cy="14432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Chapter 3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81EEA6-3AB7-5818-2E7F-F4DE00F6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16" y="719453"/>
            <a:ext cx="6318127" cy="552836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6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A042C-CC6C-AA90-DD01-1A592491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5BA1-4CEC-6B67-328E-08D4F3E8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Color spaces: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86BEDC-D94F-2718-9168-DFA2E3C8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79" y="723901"/>
            <a:ext cx="645994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2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A1B03-7CFE-F148-0CC3-FA5814A0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10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08D59-713E-1CCD-5DE5-3A89CB85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- Laplacian and Sobel: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C94B27-646B-2D58-0A1F-B59772972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67" y="723901"/>
            <a:ext cx="512616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F9F19-EB69-6BA7-7C5D-B7C57F3A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45FF3-352E-F511-673C-6C2E0865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10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CB055-514B-E48B-D160-6D6DE7F9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 b="1"/>
              <a:t>- Canny: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25E88B-57E0-20BD-1EAC-766347A4B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9926" y="1253238"/>
            <a:ext cx="6145753" cy="4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A27D5-AAC7-F0EE-E625-5A9947A8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Thanks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5A3CDDE-4DBF-B11B-7B00-29E7CD14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499" y="719453"/>
            <a:ext cx="5528361" cy="552836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7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B03-BC59-8FD0-5942-285726D8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Chapter 4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96DAA97-286B-F23A-B565-B9EBF8A84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1" y="719453"/>
            <a:ext cx="6804137" cy="55283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0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DE3F0-577C-EF47-9883-43D8780D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1128-8BEC-C058-2DA7-2BA10E6C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440922"/>
            <a:ext cx="3076126" cy="44398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- To draw line: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806C211-185D-9549-F724-2AAE2D94F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945322"/>
            <a:ext cx="7548880" cy="50766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89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E7917-8272-A43E-A5A6-D1317D58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26D5-B81B-1A6E-922C-825E6A359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435270"/>
            <a:ext cx="3076126" cy="4496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- To draw rectangle: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6D088D-23A6-F336-0E8B-A10B1951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945322"/>
            <a:ext cx="7548880" cy="50766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13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7A86A-FDF0-0C16-9145-9D04C9AD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C5E9-3CA4-C538-D400-0BBB487A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515467"/>
            <a:ext cx="3076126" cy="4338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- To draw circle: 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272B2D3-8F48-E997-3879-EF47CADEF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058556"/>
            <a:ext cx="7548880" cy="485015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F5DA6-0AED-94B9-16B3-8DDE0786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Chapter 5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63EC-84BE-B4F6-D6E9-95976A0A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994" y="4514097"/>
            <a:ext cx="3076126" cy="161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- To draw random circle with random RGB and Center point: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ACC447-9761-846A-5781-C2702B1EA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0" y="719453"/>
            <a:ext cx="6229139" cy="552836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98887-A5DA-7EED-7CDA-443DAA85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Chapter 6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D722-50D1-3C0F-3468-65BE4D5A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052711"/>
            <a:ext cx="3799841" cy="3243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b="1" dirty="0"/>
              <a:t>To apply translation:</a:t>
            </a:r>
          </a:p>
          <a:p>
            <a:pPr>
              <a:buFontTx/>
              <a:buChar char="-"/>
            </a:pPr>
            <a:r>
              <a:rPr lang="en-US" sz="1800" b="1" dirty="0">
                <a:solidFill>
                  <a:srgbClr val="7030A0"/>
                </a:solidFill>
              </a:rPr>
              <a:t>Negative values </a:t>
            </a:r>
            <a:r>
              <a:rPr lang="en-US" sz="1800" dirty="0"/>
              <a:t>of </a:t>
            </a:r>
            <a:r>
              <a:rPr lang="en-US" sz="1800" dirty="0" err="1"/>
              <a:t>tx</a:t>
            </a:r>
            <a:r>
              <a:rPr lang="en-US" sz="1800" dirty="0"/>
              <a:t> will shift the image to the </a:t>
            </a:r>
            <a:r>
              <a:rPr lang="en-US" sz="1800" dirty="0">
                <a:highlight>
                  <a:srgbClr val="FFFF00"/>
                </a:highlight>
              </a:rPr>
              <a:t>left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7030A0"/>
                </a:solidFill>
              </a:rPr>
              <a:t>Positive values </a:t>
            </a:r>
            <a:r>
              <a:rPr lang="en-US" sz="1800" dirty="0"/>
              <a:t>will shift the image to the </a:t>
            </a:r>
            <a:r>
              <a:rPr lang="en-US" sz="1800" dirty="0">
                <a:highlight>
                  <a:srgbClr val="FFFF00"/>
                </a:highlight>
              </a:rPr>
              <a:t>right</a:t>
            </a:r>
            <a:r>
              <a:rPr lang="en-US" sz="1800" dirty="0"/>
              <a:t>.</a:t>
            </a:r>
          </a:p>
          <a:p>
            <a:pPr>
              <a:buFontTx/>
              <a:buChar char="-"/>
            </a:pPr>
            <a:r>
              <a:rPr lang="en-US" sz="1800" b="1" dirty="0">
                <a:solidFill>
                  <a:srgbClr val="7030A0"/>
                </a:solidFill>
              </a:rPr>
              <a:t>Negative value </a:t>
            </a:r>
            <a:r>
              <a:rPr lang="en-US" sz="1800" dirty="0"/>
              <a:t>of ty will shift the image </a:t>
            </a:r>
            <a:r>
              <a:rPr lang="en-US" sz="1800" dirty="0">
                <a:highlight>
                  <a:srgbClr val="FFFF00"/>
                </a:highlight>
              </a:rPr>
              <a:t>up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7030A0"/>
                </a:solidFill>
              </a:rPr>
              <a:t>positive values </a:t>
            </a:r>
            <a:r>
              <a:rPr lang="en-US" sz="1800" dirty="0"/>
              <a:t>will shift the image </a:t>
            </a:r>
            <a:r>
              <a:rPr lang="en-US" sz="1800" dirty="0">
                <a:highlight>
                  <a:srgbClr val="FFFF00"/>
                </a:highlight>
              </a:rPr>
              <a:t>down</a:t>
            </a:r>
            <a:br>
              <a:rPr lang="en-US" sz="1800" dirty="0"/>
            </a:br>
            <a:endParaRPr lang="en-US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DA88189-B37C-E6D1-8F5B-DBD6DBCF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6955" y="548779"/>
            <a:ext cx="7132428" cy="56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E27C0-5A7F-BA61-726F-C85EACA8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Chapter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0C5A-E194-7B56-7647-E6D77260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29" y="3069064"/>
            <a:ext cx="4669229" cy="3753108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1800" b="1" dirty="0"/>
              <a:t>To apply rotation:</a:t>
            </a:r>
          </a:p>
          <a:p>
            <a:pPr>
              <a:buFontTx/>
              <a:buChar char="-"/>
            </a:pPr>
            <a:r>
              <a:rPr lang="en-US" sz="1800" dirty="0">
                <a:highlight>
                  <a:srgbClr val="FFFF00"/>
                </a:highlight>
              </a:rPr>
              <a:t>The scale :</a:t>
            </a:r>
          </a:p>
          <a:p>
            <a:pPr>
              <a:buFontTx/>
              <a:buChar char="-"/>
            </a:pPr>
            <a:r>
              <a:rPr lang="en-GB" sz="1800" dirty="0">
                <a:solidFill>
                  <a:srgbClr val="7030A0"/>
                </a:solidFill>
              </a:rPr>
              <a:t>Value = 1.0: </a:t>
            </a:r>
            <a:r>
              <a:rPr lang="en-GB" sz="1800" dirty="0"/>
              <a:t>means the same dimensions of the image are used. </a:t>
            </a:r>
          </a:p>
          <a:p>
            <a:pPr>
              <a:buFontTx/>
              <a:buChar char="-"/>
            </a:pPr>
            <a:r>
              <a:rPr lang="en-GB" sz="1800" dirty="0">
                <a:solidFill>
                  <a:srgbClr val="7030A0"/>
                </a:solidFill>
              </a:rPr>
              <a:t>Value = 2.0: </a:t>
            </a:r>
            <a:r>
              <a:rPr lang="en-GB" sz="1800" dirty="0"/>
              <a:t>the image would be doubled in size.</a:t>
            </a:r>
          </a:p>
          <a:p>
            <a:pPr>
              <a:buFontTx/>
              <a:buChar char="-"/>
            </a:pPr>
            <a:r>
              <a:rPr lang="en-GB" sz="1800" dirty="0">
                <a:solidFill>
                  <a:srgbClr val="7030A0"/>
                </a:solidFill>
              </a:rPr>
              <a:t>Value = 0.5: </a:t>
            </a:r>
            <a:r>
              <a:rPr lang="en-GB" sz="1800" dirty="0"/>
              <a:t>halves the size of the image</a:t>
            </a:r>
          </a:p>
          <a:p>
            <a:pPr>
              <a:buFontTx/>
              <a:buChar char="-"/>
            </a:pPr>
            <a:r>
              <a:rPr lang="en-GB" sz="1800" dirty="0">
                <a:highlight>
                  <a:srgbClr val="FFFF00"/>
                </a:highlight>
              </a:rPr>
              <a:t>The rotation degree:</a:t>
            </a:r>
            <a:endParaRPr lang="en-GB" sz="1800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GB" sz="1800" dirty="0">
                <a:solidFill>
                  <a:srgbClr val="7030A0"/>
                </a:solidFill>
              </a:rPr>
              <a:t>Negative value:  </a:t>
            </a:r>
            <a:r>
              <a:rPr lang="en-GB" sz="1800" dirty="0"/>
              <a:t>clockwise</a:t>
            </a:r>
            <a:br>
              <a:rPr lang="ar-EG" sz="1800" dirty="0"/>
            </a:br>
            <a:r>
              <a:rPr lang="ar-EG" sz="1800" dirty="0"/>
              <a:t>		مع عقارب الساعة</a:t>
            </a:r>
            <a:endParaRPr lang="en-GB" sz="1600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GB" sz="1800" dirty="0">
                <a:solidFill>
                  <a:srgbClr val="7030A0"/>
                </a:solidFill>
              </a:rPr>
              <a:t>Positive value: 	</a:t>
            </a:r>
            <a:r>
              <a:rPr lang="en-GB" sz="1800" dirty="0" err="1"/>
              <a:t>vise</a:t>
            </a:r>
            <a:r>
              <a:rPr lang="en-GB" sz="1800" dirty="0"/>
              <a:t> verse</a:t>
            </a:r>
            <a:br>
              <a:rPr lang="en-GB" sz="1800" dirty="0"/>
            </a:br>
            <a:r>
              <a:rPr lang="en-GB" sz="1800" dirty="0"/>
              <a:t>		</a:t>
            </a:r>
            <a:r>
              <a:rPr lang="ar-EG" sz="1800" dirty="0"/>
              <a:t> العكس صحيح</a:t>
            </a:r>
            <a:endParaRPr lang="en-GB" sz="1800" dirty="0"/>
          </a:p>
          <a:p>
            <a:pPr>
              <a:buFontTx/>
              <a:buChar char="-"/>
            </a:pPr>
            <a:endParaRPr lang="en-US" sz="1800" dirty="0">
              <a:highlight>
                <a:srgbClr val="FFFF00"/>
              </a:highligh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677EDF-80EC-83F4-2A34-F7A3C64F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60" y="426553"/>
            <a:ext cx="6690690" cy="6004894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9B856A33-124E-1562-8BA6-84D495573203}"/>
              </a:ext>
            </a:extLst>
          </p:cNvPr>
          <p:cNvSpPr/>
          <p:nvPr/>
        </p:nvSpPr>
        <p:spPr>
          <a:xfrm>
            <a:off x="3353270" y="4944398"/>
            <a:ext cx="547521" cy="376632"/>
          </a:xfrm>
          <a:prstGeom prst="curvedDown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6CBC01E1-C7EB-7E92-08E3-0D1B93F85808}"/>
              </a:ext>
            </a:extLst>
          </p:cNvPr>
          <p:cNvSpPr/>
          <p:nvPr/>
        </p:nvSpPr>
        <p:spPr>
          <a:xfrm rot="5400000">
            <a:off x="3438718" y="5627546"/>
            <a:ext cx="376623" cy="547521"/>
          </a:xfrm>
          <a:prstGeom prst="curved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3761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1165</TotalTime>
  <Words>291</Words>
  <Application>Microsoft Office PowerPoint</Application>
  <PresentationFormat>Widescreen</PresentationFormat>
  <Paragraphs>59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Calisto MT</vt:lpstr>
      <vt:lpstr>Univers Condensed</vt:lpstr>
      <vt:lpstr>ChronicleVTI</vt:lpstr>
      <vt:lpstr>Image processing sections</vt:lpstr>
      <vt:lpstr>Chapter 3 </vt:lpstr>
      <vt:lpstr>Chapter 4</vt:lpstr>
      <vt:lpstr>Chapter 5</vt:lpstr>
      <vt:lpstr>Chapter 5</vt:lpstr>
      <vt:lpstr>Chapter 5</vt:lpstr>
      <vt:lpstr>Chapter 5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6</vt:lpstr>
      <vt:lpstr>Chapter 10</vt:lpstr>
      <vt:lpstr>Chapter 10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zyad 2600297</dc:creator>
  <cp:lastModifiedBy>zyad 2600297</cp:lastModifiedBy>
  <cp:revision>4</cp:revision>
  <dcterms:created xsi:type="dcterms:W3CDTF">2025-04-21T21:01:41Z</dcterms:created>
  <dcterms:modified xsi:type="dcterms:W3CDTF">2025-04-23T23:03:39Z</dcterms:modified>
</cp:coreProperties>
</file>